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  <p:embeddedFont>
      <p:font typeface="HK Gothic" charset="1" panose="00000500000000000000"/>
      <p:regular r:id="rId20"/>
    </p:embeddedFont>
    <p:embeddedFont>
      <p:font typeface="HK Gothic Bold" charset="1" panose="00000800000000000000"/>
      <p:regular r:id="rId21"/>
    </p:embeddedFont>
    <p:embeddedFont>
      <p:font typeface="HK Gothic Italics" charset="1" panose="00000500000000000000"/>
      <p:regular r:id="rId22"/>
    </p:embeddedFont>
    <p:embeddedFont>
      <p:font typeface="HK Gothic Bold Italics" charset="1" panose="00000800000000000000"/>
      <p:regular r:id="rId23"/>
    </p:embeddedFont>
    <p:embeddedFont>
      <p:font typeface="HK Gothic Light" charset="1" panose="00000400000000000000"/>
      <p:regular r:id="rId24"/>
    </p:embeddedFont>
    <p:embeddedFont>
      <p:font typeface="HK Gothic Medium" charset="1" panose="00000600000000000000"/>
      <p:regular r:id="rId25"/>
    </p:embeddedFont>
    <p:embeddedFont>
      <p:font typeface="HK Gothic Medium Italics" charset="1" panose="00000600000000000000"/>
      <p:regular r:id="rId26"/>
    </p:embeddedFont>
    <p:embeddedFont>
      <p:font typeface="HK Gothic Heavy" charset="1" panose="00000A00000000000000"/>
      <p:regular r:id="rId27"/>
    </p:embeddedFont>
    <p:embeddedFont>
      <p:font typeface="HK Gothic Heavy Italics" charset="1" panose="00000A00000000000000"/>
      <p:regular r:id="rId28"/>
    </p:embeddedFont>
    <p:embeddedFont>
      <p:font typeface="Aileron" charset="1" panose="00000500000000000000"/>
      <p:regular r:id="rId29"/>
    </p:embeddedFont>
    <p:embeddedFont>
      <p:font typeface="Aileron Bold" charset="1" panose="00000800000000000000"/>
      <p:regular r:id="rId30"/>
    </p:embeddedFont>
    <p:embeddedFont>
      <p:font typeface="Aileron Italics" charset="1" panose="00000500000000000000"/>
      <p:regular r:id="rId31"/>
    </p:embeddedFont>
    <p:embeddedFont>
      <p:font typeface="Aileron Bold Italics" charset="1" panose="00000800000000000000"/>
      <p:regular r:id="rId32"/>
    </p:embeddedFont>
    <p:embeddedFont>
      <p:font typeface="Aileron Thin" charset="1" panose="00000300000000000000"/>
      <p:regular r:id="rId33"/>
    </p:embeddedFont>
    <p:embeddedFont>
      <p:font typeface="Aileron Thin Italics" charset="1" panose="00000300000000000000"/>
      <p:regular r:id="rId34"/>
    </p:embeddedFont>
    <p:embeddedFont>
      <p:font typeface="Aileron Light" charset="1" panose="00000400000000000000"/>
      <p:regular r:id="rId35"/>
    </p:embeddedFont>
    <p:embeddedFont>
      <p:font typeface="Aileron Light Italics" charset="1" panose="00000400000000000000"/>
      <p:regular r:id="rId36"/>
    </p:embeddedFont>
    <p:embeddedFont>
      <p:font typeface="Aileron Ultra-Bold" charset="1" panose="00000A00000000000000"/>
      <p:regular r:id="rId37"/>
    </p:embeddedFont>
    <p:embeddedFont>
      <p:font typeface="Aileron Ultra-Bold Italics" charset="1" panose="00000A00000000000000"/>
      <p:regular r:id="rId38"/>
    </p:embeddedFont>
    <p:embeddedFont>
      <p:font typeface="Aileron Heavy" charset="1" panose="00000A00000000000000"/>
      <p:regular r:id="rId39"/>
    </p:embeddedFont>
    <p:embeddedFont>
      <p:font typeface="Aileron Heavy Italics" charset="1" panose="00000A00000000000000"/>
      <p:regular r:id="rId40"/>
    </p:embeddedFont>
    <p:embeddedFont>
      <p:font typeface="HK Sentiments" charset="1" panose="00000500000000000000"/>
      <p:regular r:id="rId41"/>
    </p:embeddedFont>
    <p:embeddedFont>
      <p:font typeface="HK Sentiments Italics" charset="1" panose="00000500000000000000"/>
      <p:regular r:id="rId42"/>
    </p:embeddedFont>
    <p:embeddedFont>
      <p:font typeface="HK Sentiments Light" charset="1" panose="00000400000000000000"/>
      <p:regular r:id="rId43"/>
    </p:embeddedFont>
    <p:embeddedFont>
      <p:font typeface="HK Sentiments Light Italics" charset="1" panose="00000400000000000000"/>
      <p:regular r:id="rId44"/>
    </p:embeddedFont>
    <p:embeddedFont>
      <p:font typeface="HK Sentiments Medium" charset="1" panose="00000600000000000000"/>
      <p:regular r:id="rId45"/>
    </p:embeddedFont>
    <p:embeddedFont>
      <p:font typeface="HK Sentiments Medium Italics" charset="1" panose="00000600000000000000"/>
      <p:regular r:id="rId46"/>
    </p:embeddedFont>
    <p:embeddedFont>
      <p:font typeface="HK Sentiments Heavy" charset="1" panose="00000A00000000000000"/>
      <p:regular r:id="rId47"/>
    </p:embeddedFont>
    <p:embeddedFont>
      <p:font typeface="HK Sentiments Heavy Italics" charset="1" panose="00000A00000000000000"/>
      <p:regular r:id="rId48"/>
    </p:embeddedFont>
    <p:embeddedFont>
      <p:font typeface="Abiah" charset="1" panose="00000000000000000000"/>
      <p:regular r:id="rId49"/>
    </p:embeddedFont>
    <p:embeddedFont>
      <p:font typeface="Abiah Bold" charset="1" panose="00000000000000000000"/>
      <p:regular r:id="rId50"/>
    </p:embeddedFont>
    <p:embeddedFont>
      <p:font typeface="Abiah Light" charset="1" panose="00000000000000000000"/>
      <p:regular r:id="rId51"/>
    </p:embeddedFont>
    <p:embeddedFont>
      <p:font typeface="Abiah Light Italics" charset="1" panose="000000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7815" y="-259073"/>
            <a:ext cx="8123317" cy="10800267"/>
          </a:xfrm>
          <a:custGeom>
            <a:avLst/>
            <a:gdLst/>
            <a:ahLst/>
            <a:cxnLst/>
            <a:rect r="r" b="b" t="t" l="l"/>
            <a:pathLst>
              <a:path h="10800267" w="8123317">
                <a:moveTo>
                  <a:pt x="0" y="0"/>
                </a:moveTo>
                <a:lnTo>
                  <a:pt x="8123317" y="0"/>
                </a:lnTo>
                <a:lnTo>
                  <a:pt x="8123317" y="10800267"/>
                </a:lnTo>
                <a:lnTo>
                  <a:pt x="0" y="1080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67" t="0" r="-816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609" y="231173"/>
            <a:ext cx="8959874" cy="350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23"/>
              </a:lnSpc>
            </a:pPr>
            <a:r>
              <a:rPr lang="en-US" sz="9399">
                <a:solidFill>
                  <a:srgbClr val="333333"/>
                </a:solidFill>
                <a:latin typeface="Abiah Light"/>
              </a:rPr>
              <a:t>ECOFASHION MANAGEMENT SYSTEM </a:t>
            </a:r>
          </a:p>
        </p:txBody>
      </p:sp>
      <p:sp>
        <p:nvSpPr>
          <p:cNvPr name="AutoShape 4" id="4"/>
          <p:cNvSpPr/>
          <p:nvPr/>
        </p:nvSpPr>
        <p:spPr>
          <a:xfrm rot="5399999">
            <a:off x="5150708" y="5497843"/>
            <a:ext cx="111942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87941" y="9585325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66609" y="4421029"/>
            <a:ext cx="4908562" cy="55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GROUP NUMBER - 4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Arpitha Sheshadri Bhat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Vishnu Paduchuri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Ashwini Nagathan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Jahnavi Akkaladevi 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Prashanth Talwar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>
            <a:off x="-335059" y="3746659"/>
            <a:ext cx="1108287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5549" y="4044720"/>
            <a:ext cx="4353254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ensuring peak speed and responsiveness with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increased product data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and user interactions </a:t>
            </a:r>
          </a:p>
        </p:txBody>
      </p:sp>
      <p:sp>
        <p:nvSpPr>
          <p:cNvPr name="AutoShape 3" id="3"/>
          <p:cNvSpPr/>
          <p:nvPr/>
        </p:nvSpPr>
        <p:spPr>
          <a:xfrm flipH="true">
            <a:off x="1019169" y="2492144"/>
            <a:ext cx="0" cy="676615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028694" y="2492144"/>
            <a:ext cx="1664356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1028706" y="3682770"/>
            <a:ext cx="16643562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606499" y="6586538"/>
            <a:ext cx="1783575" cy="1975381"/>
          </a:xfrm>
          <a:custGeom>
            <a:avLst/>
            <a:gdLst/>
            <a:ahLst/>
            <a:cxnLst/>
            <a:rect r="r" b="b" t="t" l="l"/>
            <a:pathLst>
              <a:path h="1975381" w="1783575">
                <a:moveTo>
                  <a:pt x="0" y="0"/>
                </a:moveTo>
                <a:lnTo>
                  <a:pt x="1783576" y="0"/>
                </a:lnTo>
                <a:lnTo>
                  <a:pt x="1783576" y="1975381"/>
                </a:lnTo>
                <a:lnTo>
                  <a:pt x="0" y="1975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68738" y="6549795"/>
            <a:ext cx="2122930" cy="2222964"/>
          </a:xfrm>
          <a:custGeom>
            <a:avLst/>
            <a:gdLst/>
            <a:ahLst/>
            <a:cxnLst/>
            <a:rect r="r" b="b" t="t" l="l"/>
            <a:pathLst>
              <a:path h="2222964" w="2122930">
                <a:moveTo>
                  <a:pt x="0" y="0"/>
                </a:moveTo>
                <a:lnTo>
                  <a:pt x="2122930" y="0"/>
                </a:lnTo>
                <a:lnTo>
                  <a:pt x="2122930" y="2222964"/>
                </a:lnTo>
                <a:lnTo>
                  <a:pt x="0" y="2222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02883" y="6586538"/>
            <a:ext cx="2222964" cy="2222964"/>
          </a:xfrm>
          <a:custGeom>
            <a:avLst/>
            <a:gdLst/>
            <a:ahLst/>
            <a:cxnLst/>
            <a:rect r="r" b="b" t="t" l="l"/>
            <a:pathLst>
              <a:path h="2222964" w="2222964">
                <a:moveTo>
                  <a:pt x="0" y="0"/>
                </a:moveTo>
                <a:lnTo>
                  <a:pt x="2222964" y="0"/>
                </a:lnTo>
                <a:lnTo>
                  <a:pt x="2222964" y="2222963"/>
                </a:lnTo>
                <a:lnTo>
                  <a:pt x="0" y="2222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90576" y="6549795"/>
            <a:ext cx="2222964" cy="2222964"/>
          </a:xfrm>
          <a:custGeom>
            <a:avLst/>
            <a:gdLst/>
            <a:ahLst/>
            <a:cxnLst/>
            <a:rect r="r" b="b" t="t" l="l"/>
            <a:pathLst>
              <a:path h="2222964" w="2222964">
                <a:moveTo>
                  <a:pt x="0" y="0"/>
                </a:moveTo>
                <a:lnTo>
                  <a:pt x="2222964" y="0"/>
                </a:lnTo>
                <a:lnTo>
                  <a:pt x="2222964" y="2222964"/>
                </a:lnTo>
                <a:lnTo>
                  <a:pt x="0" y="2222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10864" y="4044720"/>
            <a:ext cx="4353254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capitalize and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commercialize on market trends -product analysis, geographical impact, consumer trends. etc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3176" y="960524"/>
            <a:ext cx="14705342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>
                <a:solidFill>
                  <a:srgbClr val="333333"/>
                </a:solidFill>
                <a:latin typeface="Abiah Light"/>
              </a:rPr>
              <a:t>PROJECT 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7099" y="4044720"/>
            <a:ext cx="3927544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accuracy and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effectiveness of stock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level updates, product labeling, new item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additions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8949" y="2844569"/>
            <a:ext cx="25444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SCALABILITY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15815" y="2844569"/>
            <a:ext cx="29971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VISUALIZATION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9753" y="2633432"/>
            <a:ext cx="285244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INVENTORY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66350" y="2633432"/>
            <a:ext cx="307141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SECURE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DATA STORAGE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61550" y="4044720"/>
            <a:ext cx="4353254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strong security measures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to protect sensitive user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data. Leverage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encryption to store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sensitive data</a:t>
            </a:r>
          </a:p>
          <a:p>
            <a:pPr>
              <a:lnSpc>
                <a:spcPts val="3374"/>
              </a:lnSpc>
            </a:pPr>
          </a:p>
        </p:txBody>
      </p:sp>
      <p:sp>
        <p:nvSpPr>
          <p:cNvPr name="AutoShape 18" id="18"/>
          <p:cNvSpPr/>
          <p:nvPr/>
        </p:nvSpPr>
        <p:spPr>
          <a:xfrm flipH="true">
            <a:off x="1019169" y="9258300"/>
            <a:ext cx="16662623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5210843" y="2501669"/>
            <a:ext cx="0" cy="676615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9435049" y="2492144"/>
            <a:ext cx="0" cy="675663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61525" y="2492144"/>
            <a:ext cx="0" cy="676615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7681793" y="2501669"/>
            <a:ext cx="0" cy="676615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4955111" y="9585325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92280" y="424876"/>
            <a:ext cx="149527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492280" y="1550333"/>
            <a:ext cx="149527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492280" y="424887"/>
            <a:ext cx="4762" cy="90930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03423" y="1693208"/>
            <a:ext cx="10490442" cy="7565092"/>
          </a:xfrm>
          <a:custGeom>
            <a:avLst/>
            <a:gdLst/>
            <a:ahLst/>
            <a:cxnLst/>
            <a:rect r="r" b="b" t="t" l="l"/>
            <a:pathLst>
              <a:path h="7565092" w="10490442">
                <a:moveTo>
                  <a:pt x="0" y="0"/>
                </a:moveTo>
                <a:lnTo>
                  <a:pt x="10490442" y="0"/>
                </a:lnTo>
                <a:lnTo>
                  <a:pt x="10490442" y="7565092"/>
                </a:lnTo>
                <a:lnTo>
                  <a:pt x="0" y="7565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6369" y="466903"/>
            <a:ext cx="12264535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spc="230">
                <a:solidFill>
                  <a:srgbClr val="333333"/>
                </a:solidFill>
                <a:latin typeface="Abiah"/>
              </a:rPr>
              <a:t>ENTITY RELATIONSHIP DIAGRAM (ERD)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 flipH="true">
            <a:off x="16454519" y="424881"/>
            <a:ext cx="4762" cy="90930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06567" y="9527447"/>
            <a:ext cx="149527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663050" y="11581214"/>
            <a:ext cx="149527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20315" y="2316848"/>
            <a:ext cx="6721466" cy="1995894"/>
          </a:xfrm>
          <a:custGeom>
            <a:avLst/>
            <a:gdLst/>
            <a:ahLst/>
            <a:cxnLst/>
            <a:rect r="r" b="b" t="t" l="l"/>
            <a:pathLst>
              <a:path h="1995894" w="6721466">
                <a:moveTo>
                  <a:pt x="0" y="0"/>
                </a:moveTo>
                <a:lnTo>
                  <a:pt x="6721466" y="0"/>
                </a:lnTo>
                <a:lnTo>
                  <a:pt x="6721466" y="1995894"/>
                </a:lnTo>
                <a:lnTo>
                  <a:pt x="0" y="1995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70591" y="5018687"/>
            <a:ext cx="6820914" cy="1339822"/>
          </a:xfrm>
          <a:custGeom>
            <a:avLst/>
            <a:gdLst/>
            <a:ahLst/>
            <a:cxnLst/>
            <a:rect r="r" b="b" t="t" l="l"/>
            <a:pathLst>
              <a:path h="1339822" w="6820914">
                <a:moveTo>
                  <a:pt x="0" y="0"/>
                </a:moveTo>
                <a:lnTo>
                  <a:pt x="6820914" y="0"/>
                </a:lnTo>
                <a:lnTo>
                  <a:pt x="6820914" y="1339822"/>
                </a:lnTo>
                <a:lnTo>
                  <a:pt x="0" y="133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8496" y="2316848"/>
            <a:ext cx="8725504" cy="1327028"/>
          </a:xfrm>
          <a:custGeom>
            <a:avLst/>
            <a:gdLst/>
            <a:ahLst/>
            <a:cxnLst/>
            <a:rect r="r" b="b" t="t" l="l"/>
            <a:pathLst>
              <a:path h="1327028" w="8725504">
                <a:moveTo>
                  <a:pt x="0" y="0"/>
                </a:moveTo>
                <a:lnTo>
                  <a:pt x="8725504" y="0"/>
                </a:lnTo>
                <a:lnTo>
                  <a:pt x="8725504" y="1327029"/>
                </a:lnTo>
                <a:lnTo>
                  <a:pt x="0" y="1327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8496" y="4107813"/>
            <a:ext cx="3750253" cy="520370"/>
          </a:xfrm>
          <a:custGeom>
            <a:avLst/>
            <a:gdLst/>
            <a:ahLst/>
            <a:cxnLst/>
            <a:rect r="r" b="b" t="t" l="l"/>
            <a:pathLst>
              <a:path h="520370" w="3750253">
                <a:moveTo>
                  <a:pt x="0" y="0"/>
                </a:moveTo>
                <a:lnTo>
                  <a:pt x="3750253" y="0"/>
                </a:lnTo>
                <a:lnTo>
                  <a:pt x="3750253" y="520370"/>
                </a:lnTo>
                <a:lnTo>
                  <a:pt x="0" y="52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8496" y="4799633"/>
            <a:ext cx="7162030" cy="4792118"/>
          </a:xfrm>
          <a:custGeom>
            <a:avLst/>
            <a:gdLst/>
            <a:ahLst/>
            <a:cxnLst/>
            <a:rect r="r" b="b" t="t" l="l"/>
            <a:pathLst>
              <a:path h="4792118" w="7162030">
                <a:moveTo>
                  <a:pt x="0" y="0"/>
                </a:moveTo>
                <a:lnTo>
                  <a:pt x="7162029" y="0"/>
                </a:lnTo>
                <a:lnTo>
                  <a:pt x="7162029" y="4792118"/>
                </a:lnTo>
                <a:lnTo>
                  <a:pt x="0" y="4792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36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1638" y="408334"/>
            <a:ext cx="4025072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 Light"/>
              </a:rPr>
              <a:t>VIEWS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24575" y="381000"/>
            <a:ext cx="523977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 Light"/>
              </a:rPr>
              <a:t>TRIGGERS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8158" y="1541799"/>
            <a:ext cx="952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18496" y="1311840"/>
            <a:ext cx="7586996" cy="80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OrdersByBrand - </a:t>
            </a:r>
          </a:p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A summarized view that takes data from Order, Customer, Orderline and Product to display an overview of all the orders received in terms of Brand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1835" y="3723455"/>
            <a:ext cx="7586996" cy="26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AutoShape 13" id="13"/>
          <p:cNvSpPr/>
          <p:nvPr/>
        </p:nvSpPr>
        <p:spPr>
          <a:xfrm flipH="true">
            <a:off x="9722866" y="253115"/>
            <a:ext cx="4762" cy="90930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70039" y="1481664"/>
            <a:ext cx="7586996" cy="53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PreventDeleteTrigger - </a:t>
            </a:r>
          </a:p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An INSTEAD OF trigger that returns an error in case of deletions in the Order Table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70039" y="4590083"/>
            <a:ext cx="7586996" cy="26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Output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411638" y="1198910"/>
            <a:ext cx="17084206" cy="952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9302106" y="5143500"/>
            <a:ext cx="822470" cy="82247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295785" y="2569128"/>
            <a:ext cx="822470" cy="82247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295785" y="7718570"/>
            <a:ext cx="822470" cy="82247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638" y="408334"/>
            <a:ext cx="603960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 Light"/>
              </a:rPr>
              <a:t>STORED PROCEDURES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18255" y="367415"/>
            <a:ext cx="737126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 Light"/>
              </a:rPr>
              <a:t> USER DEFINED FUNCTIONS</a:t>
            </a:r>
          </a:p>
          <a:p>
            <a:pPr>
              <a:lnSpc>
                <a:spcPts val="4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798158" y="1541799"/>
            <a:ext cx="952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18496" y="1311840"/>
            <a:ext cx="7586996" cy="106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OrdersByBrand - </a:t>
            </a:r>
          </a:p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A procedure to insert data into orderline table and change the order status to ‘processing’ once an order is received. </a:t>
            </a:r>
          </a:p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Input Parameters: @orderID, @productID, @orderedquantity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496" y="5568383"/>
            <a:ext cx="7586996" cy="26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 flipH="true">
            <a:off x="9722866" y="253115"/>
            <a:ext cx="4762" cy="90930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70039" y="1348314"/>
            <a:ext cx="7586996" cy="80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CalculateOrderTotal - </a:t>
            </a:r>
          </a:p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A function that returns the total of an order (after promotion is applied, if any)</a:t>
            </a:r>
          </a:p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input parameters: @orderID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70221" y="7451891"/>
            <a:ext cx="7586996" cy="26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Output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411638" y="1198910"/>
            <a:ext cx="17084206" cy="952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302106" y="5143500"/>
            <a:ext cx="822470" cy="82247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95785" y="2569128"/>
            <a:ext cx="822470" cy="82247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295785" y="7718570"/>
            <a:ext cx="822470" cy="82247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411638" y="2778669"/>
            <a:ext cx="6583965" cy="2694464"/>
          </a:xfrm>
          <a:custGeom>
            <a:avLst/>
            <a:gdLst/>
            <a:ahLst/>
            <a:cxnLst/>
            <a:rect r="r" b="b" t="t" l="l"/>
            <a:pathLst>
              <a:path h="2694464" w="6583965">
                <a:moveTo>
                  <a:pt x="0" y="0"/>
                </a:moveTo>
                <a:lnTo>
                  <a:pt x="6583965" y="0"/>
                </a:lnTo>
                <a:lnTo>
                  <a:pt x="6583965" y="2694464"/>
                </a:lnTo>
                <a:lnTo>
                  <a:pt x="0" y="269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423" t="-161306" r="-58141" b="-7401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1638" y="5965970"/>
            <a:ext cx="5782149" cy="588160"/>
          </a:xfrm>
          <a:custGeom>
            <a:avLst/>
            <a:gdLst/>
            <a:ahLst/>
            <a:cxnLst/>
            <a:rect r="r" b="b" t="t" l="l"/>
            <a:pathLst>
              <a:path h="588160" w="5782149">
                <a:moveTo>
                  <a:pt x="0" y="0"/>
                </a:moveTo>
                <a:lnTo>
                  <a:pt x="5782149" y="0"/>
                </a:lnTo>
                <a:lnTo>
                  <a:pt x="5782149" y="588159"/>
                </a:lnTo>
                <a:lnTo>
                  <a:pt x="0" y="58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362" t="-1010603" r="-105426" b="-645381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11638" y="6690126"/>
            <a:ext cx="4953211" cy="3104020"/>
          </a:xfrm>
          <a:custGeom>
            <a:avLst/>
            <a:gdLst/>
            <a:ahLst/>
            <a:cxnLst/>
            <a:rect r="r" b="b" t="t" l="l"/>
            <a:pathLst>
              <a:path h="3104020" w="4953211">
                <a:moveTo>
                  <a:pt x="0" y="0"/>
                </a:moveTo>
                <a:lnTo>
                  <a:pt x="4953211" y="0"/>
                </a:lnTo>
                <a:lnTo>
                  <a:pt x="4953211" y="3104021"/>
                </a:lnTo>
                <a:lnTo>
                  <a:pt x="0" y="310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929" t="-40767" r="-47820" b="-48477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70039" y="2378619"/>
            <a:ext cx="4391872" cy="4978022"/>
          </a:xfrm>
          <a:custGeom>
            <a:avLst/>
            <a:gdLst/>
            <a:ahLst/>
            <a:cxnLst/>
            <a:rect r="r" b="b" t="t" l="l"/>
            <a:pathLst>
              <a:path h="4978022" w="4391872">
                <a:moveTo>
                  <a:pt x="0" y="0"/>
                </a:moveTo>
                <a:lnTo>
                  <a:pt x="4391873" y="0"/>
                </a:lnTo>
                <a:lnTo>
                  <a:pt x="4391873" y="4978022"/>
                </a:lnTo>
                <a:lnTo>
                  <a:pt x="0" y="497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70039" y="7854823"/>
            <a:ext cx="7587178" cy="1638361"/>
          </a:xfrm>
          <a:custGeom>
            <a:avLst/>
            <a:gdLst/>
            <a:ahLst/>
            <a:cxnLst/>
            <a:rect r="r" b="b" t="t" l="l"/>
            <a:pathLst>
              <a:path h="1638361" w="7587178">
                <a:moveTo>
                  <a:pt x="0" y="0"/>
                </a:moveTo>
                <a:lnTo>
                  <a:pt x="7587179" y="0"/>
                </a:lnTo>
                <a:lnTo>
                  <a:pt x="7587179" y="1638361"/>
                </a:lnTo>
                <a:lnTo>
                  <a:pt x="0" y="1638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667" t="-296691" r="-34214" b="-10079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794" y="455994"/>
            <a:ext cx="8265754" cy="5055824"/>
          </a:xfrm>
          <a:custGeom>
            <a:avLst/>
            <a:gdLst/>
            <a:ahLst/>
            <a:cxnLst/>
            <a:rect r="r" b="b" t="t" l="l"/>
            <a:pathLst>
              <a:path h="5055824" w="8265754">
                <a:moveTo>
                  <a:pt x="0" y="0"/>
                </a:moveTo>
                <a:lnTo>
                  <a:pt x="8265754" y="0"/>
                </a:lnTo>
                <a:lnTo>
                  <a:pt x="8265754" y="5055824"/>
                </a:lnTo>
                <a:lnTo>
                  <a:pt x="0" y="5055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06" t="0" r="-8106" b="-44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47817" y="5620089"/>
            <a:ext cx="5277752" cy="4065787"/>
          </a:xfrm>
          <a:custGeom>
            <a:avLst/>
            <a:gdLst/>
            <a:ahLst/>
            <a:cxnLst/>
            <a:rect r="r" b="b" t="t" l="l"/>
            <a:pathLst>
              <a:path h="4065787" w="5277752">
                <a:moveTo>
                  <a:pt x="0" y="0"/>
                </a:moveTo>
                <a:lnTo>
                  <a:pt x="5277752" y="0"/>
                </a:lnTo>
                <a:lnTo>
                  <a:pt x="5277752" y="4065787"/>
                </a:lnTo>
                <a:lnTo>
                  <a:pt x="0" y="4065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55" r="0" b="-19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7794" y="5664717"/>
            <a:ext cx="7149685" cy="4065787"/>
          </a:xfrm>
          <a:custGeom>
            <a:avLst/>
            <a:gdLst/>
            <a:ahLst/>
            <a:cxnLst/>
            <a:rect r="r" b="b" t="t" l="l"/>
            <a:pathLst>
              <a:path h="4065787" w="7149685">
                <a:moveTo>
                  <a:pt x="0" y="0"/>
                </a:moveTo>
                <a:lnTo>
                  <a:pt x="7149685" y="0"/>
                </a:lnTo>
                <a:lnTo>
                  <a:pt x="7149685" y="4065787"/>
                </a:lnTo>
                <a:lnTo>
                  <a:pt x="0" y="4065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88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91838" y="925931"/>
            <a:ext cx="8638962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"/>
              </a:rPr>
              <a:t>POWER BI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91838" y="1526006"/>
            <a:ext cx="8067462" cy="547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1"/>
              </a:lnSpc>
            </a:pPr>
            <a:r>
              <a:rPr lang="en-US" sz="2297">
                <a:solidFill>
                  <a:srgbClr val="301905"/>
                </a:solidFill>
                <a:latin typeface="HK Sentiments Light"/>
              </a:rPr>
              <a:t>The Following PowerBI graph represents the following:</a:t>
            </a:r>
          </a:p>
          <a:p>
            <a:pPr>
              <a:lnSpc>
                <a:spcPts val="3101"/>
              </a:lnSpc>
            </a:pPr>
            <a:r>
              <a:rPr lang="en-US" sz="2297">
                <a:solidFill>
                  <a:srgbClr val="301905"/>
                </a:solidFill>
                <a:latin typeface="HK Sentiments Light"/>
              </a:rPr>
              <a:t>1) Total Products by Brand: Measures the number of products each brand offers, highlighting brand presence in the market.</a:t>
            </a:r>
          </a:p>
          <a:p>
            <a:pPr>
              <a:lnSpc>
                <a:spcPts val="3101"/>
              </a:lnSpc>
            </a:pPr>
            <a:r>
              <a:rPr lang="en-US" sz="2297">
                <a:solidFill>
                  <a:srgbClr val="301905"/>
                </a:solidFill>
                <a:latin typeface="HK Sentiments Light"/>
              </a:rPr>
              <a:t>2) Total Products by Pattern: Aggregates products by pattern to analyze consumer preferences and guide inventory decisions.</a:t>
            </a:r>
          </a:p>
          <a:p>
            <a:pPr>
              <a:lnSpc>
                <a:spcPts val="3101"/>
              </a:lnSpc>
            </a:pPr>
            <a:r>
              <a:rPr lang="en-US" sz="2297">
                <a:solidFill>
                  <a:srgbClr val="301905"/>
                </a:solidFill>
                <a:latin typeface="HK Sentiments Light"/>
              </a:rPr>
              <a:t>3) Total Products by Material: Summarizes products by material type (e.g., cotton, polyester, leather), key for tracking manufacturing trends.</a:t>
            </a:r>
          </a:p>
          <a:p>
            <a:pPr>
              <a:lnSpc>
                <a:spcPts val="3101"/>
              </a:lnSpc>
            </a:pPr>
          </a:p>
          <a:p>
            <a:pPr>
              <a:lnSpc>
                <a:spcPts val="3101"/>
              </a:lnSpc>
            </a:pPr>
          </a:p>
          <a:p>
            <a:pPr>
              <a:lnSpc>
                <a:spcPts val="3101"/>
              </a:lnSpc>
            </a:pPr>
          </a:p>
          <a:p>
            <a:pPr>
              <a:lnSpc>
                <a:spcPts val="310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59489" y="589374"/>
            <a:ext cx="7279497" cy="4837878"/>
          </a:xfrm>
          <a:custGeom>
            <a:avLst/>
            <a:gdLst/>
            <a:ahLst/>
            <a:cxnLst/>
            <a:rect r="r" b="b" t="t" l="l"/>
            <a:pathLst>
              <a:path h="4837878" w="7279497">
                <a:moveTo>
                  <a:pt x="0" y="0"/>
                </a:moveTo>
                <a:lnTo>
                  <a:pt x="7279497" y="0"/>
                </a:lnTo>
                <a:lnTo>
                  <a:pt x="7279497" y="4837878"/>
                </a:lnTo>
                <a:lnTo>
                  <a:pt x="0" y="483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6" t="-1658" r="0" b="-35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020347"/>
            <a:ext cx="7760749" cy="4773799"/>
          </a:xfrm>
          <a:custGeom>
            <a:avLst/>
            <a:gdLst/>
            <a:ahLst/>
            <a:cxnLst/>
            <a:rect r="r" b="b" t="t" l="l"/>
            <a:pathLst>
              <a:path h="4773799" w="7760749">
                <a:moveTo>
                  <a:pt x="0" y="0"/>
                </a:moveTo>
                <a:lnTo>
                  <a:pt x="7760749" y="0"/>
                </a:lnTo>
                <a:lnTo>
                  <a:pt x="7760749" y="4773800"/>
                </a:lnTo>
                <a:lnTo>
                  <a:pt x="0" y="477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7989" y="6008277"/>
            <a:ext cx="7850997" cy="3205824"/>
          </a:xfrm>
          <a:custGeom>
            <a:avLst/>
            <a:gdLst/>
            <a:ahLst/>
            <a:cxnLst/>
            <a:rect r="r" b="b" t="t" l="l"/>
            <a:pathLst>
              <a:path h="3205824" w="7850997">
                <a:moveTo>
                  <a:pt x="0" y="0"/>
                </a:moveTo>
                <a:lnTo>
                  <a:pt x="7850997" y="0"/>
                </a:lnTo>
                <a:lnTo>
                  <a:pt x="7850997" y="3205824"/>
                </a:lnTo>
                <a:lnTo>
                  <a:pt x="0" y="3205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03674"/>
            <a:ext cx="883078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"/>
              </a:rPr>
              <a:t>POWER BI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03749"/>
            <a:ext cx="8259289" cy="481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599">
                <a:solidFill>
                  <a:srgbClr val="301905"/>
                </a:solidFill>
                <a:latin typeface="HK Sentiments Light"/>
              </a:rPr>
              <a:t>1) Customer Count by City: Tracks the number of customers per city, showing market penetration and geographic trends.</a:t>
            </a:r>
          </a:p>
          <a:p>
            <a:pPr>
              <a:lnSpc>
                <a:spcPts val="3509"/>
              </a:lnSpc>
            </a:pPr>
            <a:r>
              <a:rPr lang="en-US" sz="2599">
                <a:solidFill>
                  <a:srgbClr val="301905"/>
                </a:solidFill>
                <a:latin typeface="HK Sentiments Light"/>
              </a:rPr>
              <a:t>2) Sum of Rating by Product: Compiles customer ratings for each product, indicating quality and satisfaction.</a:t>
            </a:r>
          </a:p>
          <a:p>
            <a:pPr>
              <a:lnSpc>
                <a:spcPts val="3509"/>
              </a:lnSpc>
            </a:pPr>
            <a:r>
              <a:rPr lang="en-US" sz="2599">
                <a:solidFill>
                  <a:srgbClr val="301905"/>
                </a:solidFill>
                <a:latin typeface="HK Sentiments Light"/>
              </a:rPr>
              <a:t>3) Total Sales Amount: Represents overall revenue from sales, essential for assessing business performance.</a:t>
            </a:r>
          </a:p>
          <a:p>
            <a:pPr>
              <a:lnSpc>
                <a:spcPts val="3509"/>
              </a:lnSpc>
            </a:pPr>
          </a:p>
          <a:p>
            <a:pPr>
              <a:lnSpc>
                <a:spcPts val="3509"/>
              </a:lnSpc>
            </a:pPr>
          </a:p>
          <a:p>
            <a:pPr>
              <a:lnSpc>
                <a:spcPts val="350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162" y="1766474"/>
            <a:ext cx="8792924" cy="3938497"/>
          </a:xfrm>
          <a:custGeom>
            <a:avLst/>
            <a:gdLst/>
            <a:ahLst/>
            <a:cxnLst/>
            <a:rect r="r" b="b" t="t" l="l"/>
            <a:pathLst>
              <a:path h="3938497" w="8792924">
                <a:moveTo>
                  <a:pt x="0" y="0"/>
                </a:moveTo>
                <a:lnTo>
                  <a:pt x="8792924" y="0"/>
                </a:lnTo>
                <a:lnTo>
                  <a:pt x="8792924" y="3938497"/>
                </a:lnTo>
                <a:lnTo>
                  <a:pt x="0" y="393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3963" y="5143500"/>
            <a:ext cx="7701340" cy="4418644"/>
          </a:xfrm>
          <a:custGeom>
            <a:avLst/>
            <a:gdLst/>
            <a:ahLst/>
            <a:cxnLst/>
            <a:rect r="r" b="b" t="t" l="l"/>
            <a:pathLst>
              <a:path h="4418644" w="7701340">
                <a:moveTo>
                  <a:pt x="0" y="0"/>
                </a:moveTo>
                <a:lnTo>
                  <a:pt x="7701341" y="0"/>
                </a:lnTo>
                <a:lnTo>
                  <a:pt x="7701341" y="4418644"/>
                </a:lnTo>
                <a:lnTo>
                  <a:pt x="0" y="441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3139" y="619116"/>
            <a:ext cx="13830052" cy="98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500">
                <a:solidFill>
                  <a:srgbClr val="333333"/>
                </a:solidFill>
                <a:latin typeface="Abiah Light"/>
              </a:rPr>
              <a:t>GRAPHICAL USER INTERFACE (GUI)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895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92861" y="4716780"/>
            <a:ext cx="14318197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>
                <a:solidFill>
                  <a:srgbClr val="FEFEFE"/>
                </a:solidFill>
                <a:latin typeface="Abiah Light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DAGDRl-IC3s</dc:identifier>
  <dcterms:modified xsi:type="dcterms:W3CDTF">2011-08-01T06:04:30Z</dcterms:modified>
  <cp:revision>1</cp:revision>
  <dc:title>ECOFASHION MANAGEMENT SYSTEM</dc:title>
</cp:coreProperties>
</file>